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611" r:id="rId2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ochanwakyoryugasuki917@outlook.jp" initials="s" lastIdx="1" clrIdx="0">
    <p:extLst>
      <p:ext uri="{19B8F6BF-5375-455C-9EA6-DF929625EA0E}">
        <p15:presenceInfo xmlns:p15="http://schemas.microsoft.com/office/powerpoint/2012/main" userId="8c54f88c0e2c72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9" autoAdjust="0"/>
    <p:restoredTop sz="94660"/>
  </p:normalViewPr>
  <p:slideViewPr>
    <p:cSldViewPr>
      <p:cViewPr varScale="1">
        <p:scale>
          <a:sx n="114" d="100"/>
          <a:sy n="114" d="100"/>
        </p:scale>
        <p:origin x="581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2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113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14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6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776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正方形/長方形 6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679762"/>
            <a:ext cx="6400800" cy="1314450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36" name="タイトル 7"/>
          <p:cNvSpPr>
            <a:spLocks noGrp="1"/>
          </p:cNvSpPr>
          <p:nvPr>
            <p:ph type="title"/>
          </p:nvPr>
        </p:nvSpPr>
        <p:spPr>
          <a:xfrm>
            <a:off x="251520" y="915566"/>
            <a:ext cx="8676964" cy="85725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正方形/長方形 6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10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0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正方形/長方形 6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06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10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0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正方形/長方形 6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04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正方形/長方形 6"/>
          <p:cNvSpPr/>
          <p:nvPr/>
        </p:nvSpPr>
        <p:spPr>
          <a:xfrm>
            <a:off x="696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04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49" name="テキスト プレースホルダー 2"/>
          <p:cNvSpPr>
            <a:spLocks noGrp="1"/>
          </p:cNvSpPr>
          <p:nvPr>
            <p:ph idx="13" hasCustomPrompt="1"/>
          </p:nvPr>
        </p:nvSpPr>
        <p:spPr>
          <a:xfrm>
            <a:off x="640720" y="2607754"/>
            <a:ext cx="7772400" cy="113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050" name="タイトル 1"/>
          <p:cNvSpPr>
            <a:spLocks noGrp="1"/>
          </p:cNvSpPr>
          <p:nvPr>
            <p:ph type="title"/>
          </p:nvPr>
        </p:nvSpPr>
        <p:spPr>
          <a:xfrm>
            <a:off x="251520" y="922412"/>
            <a:ext cx="8676964" cy="85725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正方形/長方形 7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4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471284" cy="16236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5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931790"/>
            <a:ext cx="8471284" cy="16236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05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正方形/長方形 9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7524" y="1851670"/>
            <a:ext cx="3024336" cy="47982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3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55370" y="1239602"/>
            <a:ext cx="5373114" cy="1656184"/>
          </a:xfrm>
        </p:spPr>
        <p:txBody>
          <a:bodyPr anchor="ctr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4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87525" y="3579862"/>
            <a:ext cx="3025524" cy="47982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5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63888" y="2931790"/>
            <a:ext cx="5371004" cy="1656184"/>
          </a:xfrm>
        </p:spPr>
        <p:txBody>
          <a:bodyPr anchor="ctr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6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067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正方形/長方形 5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072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3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74" name="タイトル 6"/>
          <p:cNvSpPr>
            <a:spLocks noGrp="1"/>
          </p:cNvSpPr>
          <p:nvPr>
            <p:ph type="title"/>
          </p:nvPr>
        </p:nvSpPr>
        <p:spPr>
          <a:xfrm>
            <a:off x="251520" y="922412"/>
            <a:ext cx="8676964" cy="85725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正方形/長方形 4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07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正方形/長方形 7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1239602"/>
            <a:ext cx="5353434" cy="33550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239602"/>
            <a:ext cx="3008313" cy="33550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87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正方形/長方形 7"/>
          <p:cNvSpPr/>
          <p:nvPr/>
        </p:nvSpPr>
        <p:spPr>
          <a:xfrm>
            <a:off x="0" y="8210"/>
            <a:ext cx="9144000" cy="5135290"/>
          </a:xfrm>
          <a:prstGeom prst="rect">
            <a:avLst/>
          </a:prstGeom>
          <a:blipFill>
            <a:blip r:embed="rId2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図プレースホルダー 2"/>
          <p:cNvSpPr>
            <a:spLocks noGrp="1"/>
          </p:cNvSpPr>
          <p:nvPr>
            <p:ph type="pic" idx="1"/>
          </p:nvPr>
        </p:nvSpPr>
        <p:spPr>
          <a:xfrm>
            <a:off x="485664" y="1177838"/>
            <a:ext cx="5202460" cy="3451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91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40152" y="1177838"/>
            <a:ext cx="2988332" cy="3451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9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0815-DD52-444C-AC8B-389F35C15335}" type="datetimeFigureOut">
              <a:rPr kumimoji="1" lang="ja-JP" altLang="en-US" smtClean="0"/>
              <a:t>2021/10/24</a:t>
            </a:fld>
            <a:endParaRPr kumimoji="1" lang="ja-JP" altLang="en-US"/>
          </a:p>
        </p:txBody>
      </p:sp>
      <p:sp>
        <p:nvSpPr>
          <p:cNvPr id="109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16EF-6DCC-45F6-9C3F-A154F712B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95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100000">
              <a:schemeClr val="bg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769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47128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effectLst>
            <a:outerShdw blurRad="25400" dist="25400" dir="5400000" algn="t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84F90815-DD52-444C-AC8B-389F35C15335}" type="datetimeFigureOut">
              <a:rPr lang="ja-JP" altLang="en-US" smtClean="0"/>
              <a:pPr/>
              <a:t>2021/10/24</a:t>
            </a:fld>
            <a:endParaRPr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effectLst>
            <a:outerShdw blurRad="25400" dist="25400" dir="5400000" algn="t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>
                    <a:lumMod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effectLst>
            <a:outerShdw blurRad="25400" dist="25400" dir="5400000" algn="t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B12716EF-6DCC-45F6-9C3F-A154F712B5D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800" kern="1200"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  <a:tileRect/>
          </a:gradFill>
          <a:effectLst>
            <a:outerShdw blurRad="50800" dist="38100" dir="5400000" algn="t" rotWithShape="0">
              <a:schemeClr val="accent6">
                <a:lumMod val="75000"/>
                <a:alpha val="40000"/>
              </a:schemeClr>
            </a:outerShdw>
          </a:effectLst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Franklin Gothic Medium" panose="020B0603020102020204" pitchFamily="34" charset="0"/>
        <a:buChar char="•"/>
        <a:defRPr kumimoji="1" sz="2000" kern="1200"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Tx/>
        <a:buNone/>
        <a:defRPr kumimoji="1" sz="1800" kern="1200">
          <a:solidFill>
            <a:schemeClr val="accent5">
              <a:lumMod val="75000"/>
            </a:schemeClr>
          </a:solidFill>
          <a:effectLst>
            <a:outerShdw blurRad="50800" dist="38100" dir="5400000" algn="ctr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Tx/>
        <a:buNone/>
        <a:defRPr kumimoji="1" sz="1600" kern="1200">
          <a:solidFill>
            <a:schemeClr val="accent5">
              <a:lumMod val="75000"/>
            </a:schemeClr>
          </a:solidFill>
          <a:effectLst>
            <a:outerShdw blurRad="50800" dist="38100" dir="5400000" algn="ctr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Tx/>
        <a:buNone/>
        <a:defRPr kumimoji="1" sz="1400" kern="1200">
          <a:solidFill>
            <a:schemeClr val="accent5">
              <a:lumMod val="75000"/>
            </a:schemeClr>
          </a:solidFill>
          <a:effectLst>
            <a:outerShdw blurRad="50800" dist="38100" dir="5400000" algn="ctr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spcBef>
          <a:spcPct val="20000"/>
        </a:spcBef>
        <a:buFontTx/>
        <a:buNone/>
        <a:defRPr kumimoji="1" sz="1200" kern="1200">
          <a:solidFill>
            <a:schemeClr val="accent5">
              <a:lumMod val="75000"/>
            </a:schemeClr>
          </a:solidFill>
          <a:effectLst>
            <a:outerShdw blurRad="50800" dist="38100" dir="5400000" algn="ctr" rotWithShape="0">
              <a:srgbClr val="000000">
                <a:alpha val="20000"/>
              </a:srgbClr>
            </a:outerShdw>
          </a:effectLst>
          <a:latin typeface="+mn-lt"/>
          <a:ea typeface="+mj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2CE19A-1E26-466C-AE94-F7A097F6D827}"/>
              </a:ext>
            </a:extLst>
          </p:cNvPr>
          <p:cNvSpPr txBox="1"/>
          <p:nvPr/>
        </p:nvSpPr>
        <p:spPr>
          <a:xfrm>
            <a:off x="121616" y="145447"/>
            <a:ext cx="88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B050"/>
                </a:solidFill>
              </a:rPr>
              <a:t>　　　学級経営力を高めませんか？みんなが幸せになるスキルを身に付けませんか？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7F8243-51B8-46E2-991E-A6392F896663}"/>
              </a:ext>
            </a:extLst>
          </p:cNvPr>
          <p:cNvSpPr txBox="1"/>
          <p:nvPr/>
        </p:nvSpPr>
        <p:spPr>
          <a:xfrm>
            <a:off x="492021" y="1214999"/>
            <a:ext cx="1984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こんなとき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r>
              <a:rPr kumimoji="1" lang="ja-JP" altLang="en-US" sz="2800" dirty="0">
                <a:solidFill>
                  <a:srgbClr val="FF0000"/>
                </a:solidFill>
              </a:rPr>
              <a:t>どうする？</a:t>
            </a:r>
          </a:p>
        </p:txBody>
      </p:sp>
      <p:sp>
        <p:nvSpPr>
          <p:cNvPr id="10" name="吹き出し: 円形 9">
            <a:extLst>
              <a:ext uri="{FF2B5EF4-FFF2-40B4-BE49-F238E27FC236}">
                <a16:creationId xmlns:a16="http://schemas.microsoft.com/office/drawing/2014/main" id="{B8E77153-7945-4871-8C9A-DA25E6526577}"/>
              </a:ext>
            </a:extLst>
          </p:cNvPr>
          <p:cNvSpPr/>
          <p:nvPr/>
        </p:nvSpPr>
        <p:spPr>
          <a:xfrm>
            <a:off x="337155" y="1068978"/>
            <a:ext cx="2134664" cy="1246151"/>
          </a:xfrm>
          <a:prstGeom prst="wedgeEllipseCallout">
            <a:avLst>
              <a:gd name="adj1" fmla="val 62722"/>
              <a:gd name="adj2" fmla="val -1564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C8C4F5E-74EA-42B7-889A-45F99ABAF83D}"/>
              </a:ext>
            </a:extLst>
          </p:cNvPr>
          <p:cNvSpPr txBox="1"/>
          <p:nvPr/>
        </p:nvSpPr>
        <p:spPr>
          <a:xfrm>
            <a:off x="2842356" y="983464"/>
            <a:ext cx="61596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</a:rPr>
              <a:t>修学旅行の班編成をしなければならないが、日常の変わった行動から、他の生徒が敬遠しているＡくんを、どの班が受け入れてくれるだろうか？彼も他の生徒にとっても、思い出深い活動にしたいのだが</a:t>
            </a:r>
            <a:r>
              <a:rPr lang="en-US" altLang="ja-JP" sz="1400" dirty="0">
                <a:solidFill>
                  <a:schemeClr val="accent6">
                    <a:lumMod val="75000"/>
                  </a:schemeClr>
                </a:solidFill>
              </a:rPr>
              <a:t>‥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</a:rPr>
              <a:t>。</a:t>
            </a:r>
            <a:endParaRPr lang="en-US" altLang="ja-JP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四角形: 1 つの角を丸める 13">
            <a:extLst>
              <a:ext uri="{FF2B5EF4-FFF2-40B4-BE49-F238E27FC236}">
                <a16:creationId xmlns:a16="http://schemas.microsoft.com/office/drawing/2014/main" id="{02606423-BA81-4D71-8C59-9B56FF7D2DEE}"/>
              </a:ext>
            </a:extLst>
          </p:cNvPr>
          <p:cNvSpPr/>
          <p:nvPr/>
        </p:nvSpPr>
        <p:spPr>
          <a:xfrm>
            <a:off x="2842356" y="1010446"/>
            <a:ext cx="5990565" cy="663157"/>
          </a:xfrm>
          <a:prstGeom prst="round1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: 1 つの角を丸める 14">
            <a:extLst>
              <a:ext uri="{FF2B5EF4-FFF2-40B4-BE49-F238E27FC236}">
                <a16:creationId xmlns:a16="http://schemas.microsoft.com/office/drawing/2014/main" id="{76A8490C-DA65-4290-B147-83B9F943597E}"/>
              </a:ext>
            </a:extLst>
          </p:cNvPr>
          <p:cNvSpPr/>
          <p:nvPr/>
        </p:nvSpPr>
        <p:spPr>
          <a:xfrm>
            <a:off x="2842356" y="1781743"/>
            <a:ext cx="5976664" cy="533386"/>
          </a:xfrm>
          <a:prstGeom prst="round1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EC67985-95E7-48EB-8B5E-89A6E585C8B3}"/>
              </a:ext>
            </a:extLst>
          </p:cNvPr>
          <p:cNvSpPr txBox="1"/>
          <p:nvPr/>
        </p:nvSpPr>
        <p:spPr>
          <a:xfrm>
            <a:off x="134158" y="2483881"/>
            <a:ext cx="4306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2060"/>
                </a:solidFill>
              </a:rPr>
              <a:t>こうした問題は、文科省の指導要領には載っていません。しかし、担任ならば教員ならばリアルに直面する問題ですよね。</a:t>
            </a:r>
          </a:p>
          <a:p>
            <a:r>
              <a:rPr lang="ja-JP" altLang="en-US" sz="1600" dirty="0">
                <a:solidFill>
                  <a:srgbClr val="002060"/>
                </a:solidFill>
              </a:rPr>
              <a:t>こうした問題について、みんなで考え話し合い、役立つ知識やスキルを身に付けましょう。</a:t>
            </a:r>
            <a:endParaRPr lang="en-US" altLang="ja-JP" sz="1600" dirty="0">
              <a:solidFill>
                <a:srgbClr val="002060"/>
              </a:solidFill>
            </a:endParaRPr>
          </a:p>
          <a:p>
            <a:r>
              <a:rPr lang="ja-JP" altLang="en-US" sz="2400" dirty="0">
                <a:solidFill>
                  <a:srgbClr val="C00000"/>
                </a:solidFill>
              </a:rPr>
              <a:t>　そんな学習会を開催します。</a:t>
            </a:r>
          </a:p>
          <a:p>
            <a:r>
              <a:rPr kumimoji="1" lang="ja-JP" altLang="en-US" sz="1600" dirty="0"/>
              <a:t>お問い合わせは　</a:t>
            </a:r>
            <a:endParaRPr kumimoji="1" lang="en-US" altLang="ja-JP" sz="1600" dirty="0"/>
          </a:p>
          <a:p>
            <a:r>
              <a:rPr kumimoji="1" lang="ja-JP" altLang="en-US" sz="1600" dirty="0">
                <a:solidFill>
                  <a:srgbClr val="FF0000"/>
                </a:solidFill>
              </a:rPr>
              <a:t>コミュニケーション塾ハピネス</a:t>
            </a:r>
            <a:r>
              <a:rPr lang="ja-JP" altLang="en-US" sz="1600" dirty="0"/>
              <a:t>へ</a:t>
            </a:r>
            <a:endParaRPr lang="en-US" altLang="ja-JP" sz="1600" dirty="0"/>
          </a:p>
          <a:p>
            <a:endParaRPr kumimoji="1" lang="en-US" altLang="ja-JP" sz="1600" dirty="0"/>
          </a:p>
          <a:p>
            <a:endParaRPr kumimoji="1" lang="ja-JP" altLang="en-US" sz="16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CA7D8D6-EA89-43C2-A3D0-34E7B09F41D5}"/>
              </a:ext>
            </a:extLst>
          </p:cNvPr>
          <p:cNvSpPr txBox="1"/>
          <p:nvPr/>
        </p:nvSpPr>
        <p:spPr>
          <a:xfrm>
            <a:off x="4565729" y="2370819"/>
            <a:ext cx="426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  </a:t>
            </a:r>
            <a:r>
              <a:rPr kumimoji="1" lang="ja-JP" altLang="en-US" dirty="0">
                <a:solidFill>
                  <a:srgbClr val="FF0000"/>
                </a:solidFill>
              </a:rPr>
              <a:t>第８回   配慮を要する子との係わり方　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97DC1C3-5F82-4B63-8104-470C5E4AAD12}"/>
              </a:ext>
            </a:extLst>
          </p:cNvPr>
          <p:cNvSpPr txBox="1"/>
          <p:nvPr/>
        </p:nvSpPr>
        <p:spPr>
          <a:xfrm>
            <a:off x="4617354" y="268343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2060"/>
                </a:solidFill>
              </a:rPr>
              <a:t>毎日の学校生活で、周囲ともめごとを起こしやすい子どもの資質を理解すること</a:t>
            </a:r>
            <a:r>
              <a:rPr lang="ja-JP" altLang="en-US" sz="1600">
                <a:solidFill>
                  <a:srgbClr val="002060"/>
                </a:solidFill>
              </a:rPr>
              <a:t>で、生徒全員</a:t>
            </a:r>
            <a:r>
              <a:rPr lang="ja-JP" altLang="en-US" sz="1600" dirty="0">
                <a:solidFill>
                  <a:srgbClr val="002060"/>
                </a:solidFill>
              </a:rPr>
              <a:t>にとって</a:t>
            </a:r>
            <a:r>
              <a:rPr lang="ja-JP" altLang="en-US" sz="1600">
                <a:solidFill>
                  <a:srgbClr val="002060"/>
                </a:solidFill>
              </a:rPr>
              <a:t>居心地の良い学級を築きたい。</a:t>
            </a:r>
            <a:endParaRPr kumimoji="1" lang="en-US" altLang="ja-JP" sz="1600" dirty="0">
              <a:solidFill>
                <a:srgbClr val="00206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7662258-F848-4FCB-A99D-7EEA8CD3F295}"/>
              </a:ext>
            </a:extLst>
          </p:cNvPr>
          <p:cNvSpPr txBox="1"/>
          <p:nvPr/>
        </p:nvSpPr>
        <p:spPr>
          <a:xfrm>
            <a:off x="4631500" y="3462059"/>
            <a:ext cx="45125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</a:rPr>
              <a:t>日　時   １０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月１０日（日）</a:t>
            </a: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13:30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～</a:t>
            </a: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15:30</a:t>
            </a:r>
          </a:p>
          <a:p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</a:rPr>
              <a:t>場　所　東生涯学習センター</a:t>
            </a:r>
          </a:p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資料代・室料　</a:t>
            </a: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1500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円（学生</a:t>
            </a: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500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円）</a:t>
            </a:r>
            <a:endParaRPr lang="en-US" altLang="ja-JP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講　師　</a:t>
            </a:r>
            <a:r>
              <a:rPr kumimoji="1" lang="ja-JP" altLang="en-US" sz="1200" dirty="0">
                <a:solidFill>
                  <a:schemeClr val="accent6">
                    <a:lumMod val="75000"/>
                  </a:schemeClr>
                </a:solidFill>
              </a:rPr>
              <a:t>名城大学・愛知県立大学非常勤講師</a:t>
            </a: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</a:rPr>
              <a:t>杉浦里美</a:t>
            </a:r>
            <a:endParaRPr kumimoji="1" lang="en-US" altLang="ja-JP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</a:rPr>
              <a:t>（前なごや子ども応援委員会スクールカウンセラー）</a:t>
            </a:r>
            <a:r>
              <a:rPr lang="ja-JP" alt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　　　　　　            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</a:rPr>
              <a:t>（元名古屋市立中学校長）</a:t>
            </a:r>
            <a:endParaRPr kumimoji="1" lang="ja-JP" alt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F98A68-6045-4228-A0EF-9C03A47D8200}"/>
              </a:ext>
            </a:extLst>
          </p:cNvPr>
          <p:cNvSpPr txBox="1"/>
          <p:nvPr/>
        </p:nvSpPr>
        <p:spPr>
          <a:xfrm>
            <a:off x="135235" y="481834"/>
            <a:ext cx="886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学級経営学習会（コミュニケーションカフェ </a:t>
            </a:r>
            <a:r>
              <a:rPr kumimoji="1" lang="en-US" altLang="ja-JP" sz="2400" dirty="0"/>
              <a:t>for  teachers</a:t>
            </a:r>
            <a:r>
              <a:rPr kumimoji="1" lang="ja-JP" altLang="en-US" sz="2400" dirty="0"/>
              <a:t>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096CB4D-4271-40AB-B027-756B705C4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652857"/>
            <a:ext cx="2663494" cy="49064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2E209B-047F-49CA-992C-317B3618DB81}"/>
              </a:ext>
            </a:extLst>
          </p:cNvPr>
          <p:cNvSpPr txBox="1"/>
          <p:nvPr/>
        </p:nvSpPr>
        <p:spPr>
          <a:xfrm>
            <a:off x="2847489" y="1795227"/>
            <a:ext cx="6142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accent6">
                    <a:lumMod val="75000"/>
                  </a:schemeClr>
                </a:solidFill>
              </a:rPr>
              <a:t>『</a:t>
            </a:r>
            <a:r>
              <a:rPr kumimoji="1" lang="ja-JP" altLang="en-US" sz="1400" dirty="0">
                <a:solidFill>
                  <a:schemeClr val="accent6">
                    <a:lumMod val="75000"/>
                  </a:schemeClr>
                </a:solidFill>
              </a:rPr>
              <a:t>発達障害</a:t>
            </a:r>
            <a:r>
              <a:rPr kumimoji="1" lang="en-US" altLang="ja-JP" sz="1400" dirty="0">
                <a:solidFill>
                  <a:schemeClr val="accent6">
                    <a:lumMod val="75000"/>
                  </a:schemeClr>
                </a:solidFill>
              </a:rPr>
              <a:t>』</a:t>
            </a:r>
            <a:r>
              <a:rPr kumimoji="1" lang="ja-JP" altLang="en-US" sz="1400" dirty="0">
                <a:solidFill>
                  <a:schemeClr val="accent6">
                    <a:lumMod val="75000"/>
                  </a:schemeClr>
                </a:solidFill>
              </a:rPr>
              <a:t>という言葉を聞く。学級にもその傾向がある子がいる。でも、保護者からはそうした話はない。今後どんな対応をしていけば良いのか？</a:t>
            </a:r>
          </a:p>
        </p:txBody>
      </p:sp>
    </p:spTree>
    <p:extLst>
      <p:ext uri="{BB962C8B-B14F-4D97-AF65-F5344CB8AC3E}">
        <p14:creationId xmlns:p14="http://schemas.microsoft.com/office/powerpoint/2010/main" val="171067408"/>
      </p:ext>
    </p:extLst>
  </p:cSld>
  <p:clrMapOvr>
    <a:masterClrMapping/>
  </p:clrMapOvr>
</p:sld>
</file>

<file path=ppt/theme/theme1.xml><?xml version="1.0" encoding="utf-8"?>
<a:theme xmlns:a="http://schemas.openxmlformats.org/drawingml/2006/main" name="1_フェンス">
  <a:themeElements>
    <a:clrScheme name="フェンス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フェンス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フェンス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/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  <a:tileRect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4080</TotalTime>
  <Words>284</Words>
  <Application>Microsoft Office PowerPoint</Application>
  <PresentationFormat>画面に合わせる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Arial</vt:lpstr>
      <vt:lpstr>Calibri</vt:lpstr>
      <vt:lpstr>Franklin Gothic Medium</vt:lpstr>
      <vt:lpstr>1_フェンス</vt:lpstr>
      <vt:lpstr>PowerPoint プレゼンテーション</vt:lpstr>
    </vt:vector>
  </TitlesOfParts>
  <Company>名古屋市教育委員会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人付き合いって、 　　　どうして疲れるの？</dc:title>
  <dc:creator>Administrator</dc:creator>
  <cp:lastModifiedBy>satochanwakyoryugasuki917@outlook.jp</cp:lastModifiedBy>
  <cp:revision>350</cp:revision>
  <dcterms:created xsi:type="dcterms:W3CDTF">2016-08-25T04:18:44Z</dcterms:created>
  <dcterms:modified xsi:type="dcterms:W3CDTF">2021-10-24T01:56:40Z</dcterms:modified>
</cp:coreProperties>
</file>